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68" r:id="rId19"/>
    <p:sldId id="273" r:id="rId20"/>
    <p:sldId id="274" r:id="rId21"/>
    <p:sldId id="277" r:id="rId22"/>
    <p:sldId id="278" r:id="rId23"/>
    <p:sldId id="279" r:id="rId24"/>
    <p:sldId id="280" r:id="rId25"/>
    <p:sldId id="281" r:id="rId26"/>
    <p:sldId id="276" r:id="rId27"/>
    <p:sldId id="283" r:id="rId28"/>
    <p:sldId id="284" r:id="rId29"/>
    <p:sldId id="285" r:id="rId30"/>
    <p:sldId id="287" r:id="rId31"/>
    <p:sldId id="282" r:id="rId32"/>
    <p:sldId id="288" r:id="rId33"/>
    <p:sldId id="289" r:id="rId34"/>
    <p:sldId id="290" r:id="rId35"/>
    <p:sldId id="291" r:id="rId36"/>
    <p:sldId id="292" r:id="rId37"/>
    <p:sldId id="286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4660"/>
  </p:normalViewPr>
  <p:slideViewPr>
    <p:cSldViewPr>
      <p:cViewPr varScale="1">
        <p:scale>
          <a:sx n="107" d="100"/>
          <a:sy n="107" d="100"/>
        </p:scale>
        <p:origin x="-17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1101-CC09-42C3-9A68-DF5E4E5F6EB9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13A4-2DF3-4543-8137-02136D78A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1101-CC09-42C3-9A68-DF5E4E5F6EB9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13A4-2DF3-4543-8137-02136D78A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1101-CC09-42C3-9A68-DF5E4E5F6EB9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13A4-2DF3-4543-8137-02136D78A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1101-CC09-42C3-9A68-DF5E4E5F6EB9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13A4-2DF3-4543-8137-02136D78A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1101-CC09-42C3-9A68-DF5E4E5F6EB9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13A4-2DF3-4543-8137-02136D78A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1101-CC09-42C3-9A68-DF5E4E5F6EB9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13A4-2DF3-4543-8137-02136D78A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1101-CC09-42C3-9A68-DF5E4E5F6EB9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13A4-2DF3-4543-8137-02136D78A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1101-CC09-42C3-9A68-DF5E4E5F6EB9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13A4-2DF3-4543-8137-02136D78A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1101-CC09-42C3-9A68-DF5E4E5F6EB9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13A4-2DF3-4543-8137-02136D78A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1101-CC09-42C3-9A68-DF5E4E5F6EB9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F13A4-2DF3-4543-8137-02136D78AA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1101-CC09-42C3-9A68-DF5E4E5F6EB9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DF13A4-2DF3-4543-8137-02136D78AA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481101-CC09-42C3-9A68-DF5E4E5F6EB9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DF13A4-2DF3-4543-8137-02136D78AA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ОБРАЗОВАТЕЛЬНАЯ ПРОГРАММА ДОШКОЛЬНОГО ОБРАЗОВАНИЯ</a:t>
            </a:r>
            <a:br>
              <a:rPr lang="ru-RU" sz="3200" dirty="0" smtClean="0"/>
            </a:br>
            <a:r>
              <a:rPr lang="ru-RU" sz="3200" dirty="0" smtClean="0"/>
              <a:t>ГДДВ СОШ 10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365104"/>
            <a:ext cx="7854696" cy="1752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КРАТКАЯ ПРЕЗЕНТАЦИЯ ДЛЯ РОДИТЕЛЕЙ, ДРУГИХ ОРГАНИЗАЦИЙ</a:t>
            </a:r>
          </a:p>
          <a:p>
            <a:endParaRPr lang="ru-RU" sz="2400" dirty="0" smtClean="0"/>
          </a:p>
          <a:p>
            <a:r>
              <a:rPr lang="ru-RU" sz="2400" dirty="0" smtClean="0"/>
              <a:t>©Чаусова Н.В., старший воспитатель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Область речевого развития </a:t>
            </a:r>
            <a:r>
              <a:rPr lang="ru-RU" sz="2200" dirty="0" smtClean="0"/>
              <a:t>включает следующие приоритетные направления организации жизнедеятельности детей: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овладение </a:t>
            </a:r>
            <a:r>
              <a:rPr lang="ru-RU" dirty="0" smtClean="0"/>
              <a:t>речью как средством общения и культуры, развитие связной, грамматически правильной диалогической и монологической речи;</a:t>
            </a:r>
          </a:p>
          <a:p>
            <a:r>
              <a:rPr lang="ru-RU" dirty="0" smtClean="0"/>
              <a:t>обогащение </a:t>
            </a:r>
            <a:r>
              <a:rPr lang="ru-RU" dirty="0" smtClean="0"/>
              <a:t>активного словаря в процессе восприятия художественной литературы, знакомство с книжной культурой, детской литературой, понимание на слух текстов различных жанров детской литературы;</a:t>
            </a:r>
          </a:p>
          <a:p>
            <a:r>
              <a:rPr lang="ru-RU" dirty="0" smtClean="0"/>
              <a:t>развитие </a:t>
            </a:r>
            <a:r>
              <a:rPr lang="ru-RU" dirty="0" smtClean="0"/>
              <a:t>речевого творчества;</a:t>
            </a:r>
          </a:p>
          <a:p>
            <a:r>
              <a:rPr lang="ru-RU" dirty="0" smtClean="0"/>
              <a:t>развитие </a:t>
            </a:r>
            <a:r>
              <a:rPr lang="ru-RU" dirty="0" smtClean="0"/>
              <a:t>звуковой и интонационной культуры речи, фонематического слуха;</a:t>
            </a:r>
          </a:p>
          <a:p>
            <a:r>
              <a:rPr lang="ru-RU" dirty="0" smtClean="0"/>
              <a:t>формирование </a:t>
            </a:r>
            <a:r>
              <a:rPr lang="ru-RU" dirty="0" smtClean="0"/>
              <a:t>звуковой аналитико-синтетической активности как предпосылки обучения грамоте.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Область художественно-эстетического развития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smtClean="0"/>
              <a:t>включает следующие приоритетные направления организации жизнедеятельности детей: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развитие </a:t>
            </a:r>
            <a:r>
              <a:rPr lang="ru-RU" dirty="0" smtClean="0"/>
              <a:t>детей в процессе восприятия художественной литературы;</a:t>
            </a:r>
          </a:p>
          <a:p>
            <a:r>
              <a:rPr lang="ru-RU" dirty="0" smtClean="0"/>
              <a:t>развитие </a:t>
            </a:r>
            <a:r>
              <a:rPr lang="ru-RU" dirty="0" smtClean="0"/>
              <a:t>детей в процессе овладения изобразительной деятельностью;</a:t>
            </a:r>
          </a:p>
          <a:p>
            <a:r>
              <a:rPr lang="ru-RU" dirty="0" smtClean="0"/>
              <a:t>развитие </a:t>
            </a:r>
            <a:r>
              <a:rPr lang="ru-RU" dirty="0" smtClean="0"/>
              <a:t>детей в процессе овладения музыкальной деятельностью;</a:t>
            </a:r>
          </a:p>
          <a:p>
            <a:r>
              <a:rPr lang="ru-RU" dirty="0" smtClean="0"/>
              <a:t>развитие </a:t>
            </a:r>
            <a:r>
              <a:rPr lang="ru-RU" dirty="0" smtClean="0"/>
              <a:t>детей в процессе овладения театрализованной деятельностью;</a:t>
            </a:r>
          </a:p>
          <a:p>
            <a:r>
              <a:rPr lang="ru-RU" dirty="0" smtClean="0"/>
              <a:t>развитие </a:t>
            </a:r>
            <a:r>
              <a:rPr lang="ru-RU" dirty="0" smtClean="0"/>
              <a:t>предпосылок ценностно-смыслового восприятия и понимания произведений искусства (словесного, музыкального, изобразительного), мира природы;</a:t>
            </a:r>
          </a:p>
          <a:p>
            <a:r>
              <a:rPr lang="ru-RU" dirty="0" smtClean="0"/>
              <a:t>становление </a:t>
            </a:r>
            <a:r>
              <a:rPr lang="ru-RU" dirty="0" smtClean="0"/>
              <a:t>эстетического отношения к окружающему миру;</a:t>
            </a:r>
          </a:p>
          <a:p>
            <a:r>
              <a:rPr lang="ru-RU" dirty="0" smtClean="0"/>
              <a:t>формирование </a:t>
            </a:r>
            <a:r>
              <a:rPr lang="ru-RU" dirty="0" smtClean="0"/>
              <a:t>элементарных представлений о видах искусства; восприятие музыки, художественной литературы, фольклора; 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Область физического развития</a:t>
            </a:r>
            <a:r>
              <a:rPr lang="ru-RU" sz="3200" dirty="0" smtClean="0"/>
              <a:t> </a:t>
            </a:r>
            <a:r>
              <a:rPr lang="ru-RU" sz="2200" dirty="0" smtClean="0"/>
              <a:t>включает следующие приоритетные направления организации жизнедеятельности детей: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овладение </a:t>
            </a:r>
            <a:r>
              <a:rPr lang="ru-RU" dirty="0" smtClean="0"/>
              <a:t>двигательной деятельностью,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</a:t>
            </a:r>
          </a:p>
          <a:p>
            <a:r>
              <a:rPr lang="ru-RU" dirty="0" smtClean="0"/>
              <a:t>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двигательной сфере;</a:t>
            </a:r>
          </a:p>
          <a:p>
            <a:r>
              <a:rPr lang="ru-RU" dirty="0" smtClean="0"/>
              <a:t>овладение </a:t>
            </a:r>
            <a:r>
              <a:rPr lang="ru-RU" dirty="0" smtClean="0"/>
              <a:t>элементарными нормами и правилами здорового образа жизни (в питании, двигательном режиме, закаливании, при формировании полезных привычек и др.), становление ценностей здорового образа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ОСОБЕННОСТИ РАЗВИТИЯ ДЕТЕЙ РАННЕГО И ДОШКОЛЬНОГО ВОЗРАСТА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441502"/>
            <a:ext cx="8229600" cy="438912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В раннем возрасте </a:t>
            </a:r>
            <a:r>
              <a:rPr lang="ru-RU" dirty="0" smtClean="0"/>
              <a:t>движения у детей несовершенные, неточные. Этот возраст отличается быстрым развитием двигательной активности, но контроль за адекватностью движений низкий, что часто приводит к травмам. Дети раннего возраста любознательны, они продолжают осваивать окружающий предметный мир, начинают осваивать мир социальный. В этот период начинает происходить овладение социальным пространством человеческих отношений через общение с близкими взрослыми, а также через предметные и игровые отношения со сверстниками. Общение со взрослыми совершенствует речь малыша, вырабатывает психические реакции, адекватные обстановке.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ОСОБЕННОСТИ РАЗВИТИЯ ДЕТЕЙ РАННЕГО И ДОШКОЛЬНОГО ВОЗРАСТА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 3-4 года </a:t>
            </a:r>
            <a:r>
              <a:rPr lang="ru-RU" dirty="0" smtClean="0"/>
              <a:t>изменяется место ребёнка в системе отношений (ребёнок уже не является центром своей семьи), развивается способность к идентификации с людьми, образами героев художественных произведений. Происходит усвоение норм поведения, а также различных форм общения. Ребёнок начинает осознавать, что он — индивидуальность, приобретает интерес к телесной конструкции человека.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ОСОБЕННОСТИ РАЗВИТИЯ ДЕТЕЙ РАННЕГО И ДОШКОЛЬНОГО ВОЗРАСТА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2573640"/>
          </a:xfrm>
        </p:spPr>
        <p:txBody>
          <a:bodyPr>
            <a:normAutofit/>
          </a:bodyPr>
          <a:lstStyle/>
          <a:p>
            <a:r>
              <a:rPr lang="ru-RU" b="1" dirty="0" smtClean="0"/>
              <a:t>Пятый год жизни </a:t>
            </a:r>
            <a:r>
              <a:rPr lang="ru-RU" dirty="0" smtClean="0"/>
              <a:t>характеризуется интенсивным ростом и развитием организма. Это один из периодов так называемого кризиса в морфофункциональном развитии ребёнка, наиболее благоприятный для качественного скачка в двигательном развитии.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ОСОБЕННОСТИ РАЗВИТИЯ ДЕТЕЙ РАННЕГО И ДОШКОЛЬНОГО ВОЗРАСТА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В 5-6 лет </a:t>
            </a:r>
            <a:r>
              <a:rPr lang="ru-RU" dirty="0" smtClean="0"/>
              <a:t>происходит смена периодов вытяжения (с набором длины тела) и округления (с накоплением массы тела) волнообразно (у мальчиков и девочек) и </a:t>
            </a:r>
            <a:r>
              <a:rPr lang="ru-RU" dirty="0" err="1" smtClean="0"/>
              <a:t>несогласована</a:t>
            </a:r>
            <a:r>
              <a:rPr lang="ru-RU" dirty="0" smtClean="0"/>
              <a:t> у детей разных типов конституции. Физиологи называют этот период «возрастом двигательной расточительности». В задачи педагога входит контролировать и направлять двигательную активность воспитанников с учётом проявляемой ими индивидуальности; предупреждать случаи </a:t>
            </a:r>
            <a:r>
              <a:rPr lang="ru-RU" dirty="0" err="1" smtClean="0"/>
              <a:t>гипердинамии</a:t>
            </a:r>
            <a:r>
              <a:rPr lang="ru-RU" dirty="0" smtClean="0"/>
              <a:t> и активизировать тех, кто предпочитает «сидячие» игры. К пяти годам уже возможно оценить характер ребёнка, его индивидуальность, способность к творчеству. Он ориентируется во многих бытовых вещах, ситуациях и даже сложных межличностных отношениях. Этот возраст — пик развития фантазии и вымысла. На шестом году жизни ребёнок — субъект общественной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ОСОБЕННОСТИ РАЗВИТИЯ ДЕТЕЙ РАННЕГО И ДОШКОЛЬНОГО ВОЗРАСТА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Седьмой год жизни </a:t>
            </a:r>
            <a:r>
              <a:rPr lang="ru-RU" dirty="0" smtClean="0"/>
              <a:t>— продолжение очень важного целостного периода в развитии детей, который начинается в пять лет и завершается к семи годам. Хорошо развита двигательная сфера. Продолжаются процессы окостенения, но изгибы позвоночника ещё неустойчивы. Идёт развитие крупной и особенно мелкой мускулатуры. Интенсивно развивается координация мышц кисти. Общее физическое развитие тесно связано с развитием тонкой моторики ребёнка. Тренировка пальцев рук является средством повышения интеллекта ребёнка, развития речи и подготовки к письму. К этому возрасту у ребёнка сформирована достаточно высокая компетентность в различных видах деятельности и в сфере отношений. Он способен принимать собственные решения на основе имеющихся знаний, умений и навыков. У ребёнка развито устойчивое положительное отношение к себе, уверенность в своих силах. Он в состоянии проявить эмоциональность и самостоятельность в решении социальных и бытовых задач.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ПЛАНИРУЕМЫЕ РЕЗУЛЬТАТЫ ОСВОЕНИЯ ПРОГРАММЫ В ВИДЕ ЦЕЛЕВЫХ ОРИЕНТИРОВ ДОШКОЛЬНОГО ОБРАЗОВАНИЯ: ПОКАЗАТЕЛИ РАЗВИТИЯ ДЕТЕЙ В СООТВЕТСТВИИ С ВОЗРАСТОМ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Целевые ориентиры образования в младенческом и раннем возрасте:</a:t>
            </a:r>
            <a:endParaRPr lang="ru-RU" dirty="0" smtClean="0"/>
          </a:p>
          <a:p>
            <a:r>
              <a:rPr lang="ru-RU" dirty="0" smtClean="0"/>
              <a:t>• ребёнок интересуется окружающими предметами и активно действует с ними; эмоционально вовлечён в действия с игрушками и другими предметами, стремится проявлять настойчивость в достижении результата своих действий;</a:t>
            </a:r>
          </a:p>
          <a:p>
            <a:r>
              <a:rPr lang="ru-RU" dirty="0" smtClean="0"/>
              <a:t>• использует специфические, культурно фиксированные предметные действия, знает назначение бытовых предметов (ложки, расчёски,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</a:t>
            </a:r>
          </a:p>
          <a:p>
            <a:r>
              <a:rPr lang="ru-RU" dirty="0" smtClean="0"/>
              <a:t>• владеет активной речью, включённой в общение; может обращаться с вопросами и просьбами, понимает речь взрослых; знает названия окружающих предметов и игрушек;</a:t>
            </a:r>
          </a:p>
          <a:p>
            <a:r>
              <a:rPr lang="ru-RU" dirty="0" smtClean="0"/>
              <a:t>• стремится к общению со взрослыми и активно подражает им в движениях и действиях; появляются игры, в которых ребёнок воспроизводит действия взрослого;</a:t>
            </a:r>
          </a:p>
          <a:p>
            <a:r>
              <a:rPr lang="ru-RU" dirty="0" smtClean="0"/>
              <a:t>• проявляет интерес к сверстникам; наблюдает за их действиями и подражает им;</a:t>
            </a:r>
          </a:p>
          <a:p>
            <a:r>
              <a:rPr lang="ru-RU" dirty="0" smtClean="0"/>
              <a:t>• 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</a:p>
          <a:p>
            <a:r>
              <a:rPr lang="ru-RU" dirty="0" smtClean="0"/>
              <a:t>• у ребёнка развита крупная моторика, он стремится осваивать различные виды движения (бег, лазанье, перешагивание и пр.).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ПЛАНИРУЕМЫЕ РЕЗУЛЬТАТЫ ОСВОЕНИЯ ПРОГРАММЫ В ВИДЕ ЦЕЛЕВЫХ ОРИЕНТИРОВ ДОШКОЛЬНОГО ОБРАЗОВАНИЯ: ПОКАЗАТЕЛИ РАЗВИТИЯ ДЕТЕЙ В СООТВЕТСТВИИ С ВОЗРАСТОМ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89120"/>
          </a:xfrm>
        </p:spPr>
        <p:txBody>
          <a:bodyPr>
            <a:normAutofit fontScale="25000" lnSpcReduction="20000"/>
          </a:bodyPr>
          <a:lstStyle/>
          <a:p>
            <a:r>
              <a:rPr lang="ru-RU" sz="4800" b="1" dirty="0" smtClean="0"/>
              <a:t>Целевые ориентиры на этапе завершения дошкольного образования:</a:t>
            </a:r>
            <a:endParaRPr lang="ru-RU" sz="4800" dirty="0" smtClean="0"/>
          </a:p>
          <a:p>
            <a:r>
              <a:rPr lang="ru-RU" sz="4800" dirty="0" smtClean="0"/>
              <a:t> </a:t>
            </a:r>
            <a:r>
              <a:rPr lang="ru-RU" sz="4800" dirty="0" smtClean="0"/>
              <a:t>ребёнок овладевает основными культурными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r>
              <a:rPr lang="ru-RU" sz="4800" dirty="0" smtClean="0"/>
              <a:t> </a:t>
            </a:r>
            <a:r>
              <a:rPr lang="ru-RU" sz="4800" dirty="0" smtClean="0"/>
              <a:t>ребёнок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r>
              <a:rPr lang="ru-RU" sz="4800" dirty="0" smtClean="0"/>
              <a:t> </a:t>
            </a:r>
            <a:r>
              <a:rPr lang="ru-RU" sz="4800" dirty="0" smtClean="0"/>
              <a:t>ребёнок обладает развитым воображением, которое реализуется в разных видах деятельности, и прежде всего в игре; ребёнок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r>
              <a:rPr lang="ru-RU" sz="4800" dirty="0" smtClean="0"/>
              <a:t> </a:t>
            </a:r>
            <a:r>
              <a:rPr lang="ru-RU" sz="4800" dirty="0" smtClean="0"/>
              <a:t>ребёнок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ребёнка складываются предпосылки грамотности;</a:t>
            </a:r>
          </a:p>
          <a:p>
            <a:r>
              <a:rPr lang="ru-RU" sz="4800" dirty="0" smtClean="0"/>
              <a:t> </a:t>
            </a:r>
            <a:r>
              <a:rPr lang="ru-RU" sz="4800" dirty="0" smtClean="0"/>
              <a:t>у ребёнка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r>
              <a:rPr lang="ru-RU" sz="4800" dirty="0" smtClean="0"/>
              <a:t> </a:t>
            </a:r>
            <a:r>
              <a:rPr lang="ru-RU" sz="4800" dirty="0" smtClean="0"/>
              <a:t>ребёнок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r>
              <a:rPr lang="ru-RU" sz="4800" dirty="0" smtClean="0"/>
              <a:t> </a:t>
            </a:r>
            <a:r>
              <a:rPr lang="ru-RU" sz="4800" dirty="0" smtClean="0"/>
              <a:t>ребёнок проявляет любознательность, задаёт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живёт;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ребёнок способен к принятию собственных решений, опираясь на свои знания и умения в различных видах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Основные разработчики: </a:t>
            </a:r>
          </a:p>
          <a:p>
            <a:pPr>
              <a:buNone/>
            </a:pPr>
            <a:r>
              <a:rPr lang="ru-RU" dirty="0" smtClean="0">
                <a:sym typeface="Symbol"/>
              </a:rPr>
              <a:t></a:t>
            </a:r>
            <a:r>
              <a:rPr lang="ru-RU" dirty="0" smtClean="0"/>
              <a:t> Рабочая группа ГДДВ СОШ 10 в составе:</a:t>
            </a:r>
          </a:p>
          <a:p>
            <a:pPr>
              <a:buNone/>
            </a:pPr>
            <a:r>
              <a:rPr lang="ru-RU" i="1" dirty="0" smtClean="0"/>
              <a:t>Балагурова С.В., Заместитель директора по УВР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Уголкова Ю.В., воспитатель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Смирнова Н.В., воспитатель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Бородинова О.М., воспитатель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Дикова Л.В., инструктор физкультуры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Образовательная программа дошкольного образования ГДДВ СОШ 10 разработана в соответствии с Федеральным  государственным образовательным стандартом дошкольного образования, утверждённого Приказом Министерства образования и науки Российской Федерации от 17 октября 2013 года № 1155 г. Москва.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2015 год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9464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 smtClean="0"/>
              <a:t>Часть Программы, формируемая участниками образовательного процесса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3400" dirty="0" smtClean="0"/>
              <a:t>II </a:t>
            </a:r>
            <a:r>
              <a:rPr lang="ru-RU" sz="3400" dirty="0" smtClean="0"/>
              <a:t>Часть Программы учитывает образовательные потребности, интересы и мотивы детей, членов их семей и педагогов и, в частности, ориентирована на:</a:t>
            </a:r>
          </a:p>
          <a:p>
            <a:r>
              <a:rPr lang="ru-RU" sz="3400" dirty="0" smtClean="0"/>
              <a:t> </a:t>
            </a:r>
            <a:r>
              <a:rPr lang="ru-RU" sz="3400" i="1" dirty="0" smtClean="0"/>
              <a:t>специфику национальных условий</a:t>
            </a:r>
            <a:r>
              <a:rPr lang="ru-RU" sz="3400" dirty="0" smtClean="0"/>
              <a:t>, в которых осуществляется образовательная деятельность. Большинство семей воспитанников имеют национальность – русские, поэтому приоритетным </a:t>
            </a:r>
            <a:r>
              <a:rPr lang="ru-RU" sz="3400" dirty="0" err="1" smtClean="0"/>
              <a:t>неправлением</a:t>
            </a:r>
            <a:r>
              <a:rPr lang="ru-RU" sz="3400" dirty="0" smtClean="0"/>
              <a:t> коллектив выбрал патриотическое воспитание. </a:t>
            </a:r>
          </a:p>
          <a:p>
            <a:r>
              <a:rPr lang="ru-RU" sz="3400" dirty="0" smtClean="0"/>
              <a:t> </a:t>
            </a:r>
            <a:r>
              <a:rPr lang="ru-RU" sz="3400" i="1" dirty="0" smtClean="0"/>
              <a:t>специфику социокультурных условий</a:t>
            </a:r>
            <a:r>
              <a:rPr lang="ru-RU" sz="3400" dirty="0" smtClean="0"/>
              <a:t>, в которых осуществляется образовательная деятельность. ГДДВ СОШ 10 имеют удобное расположение в центральном микрорайоне, где расположена большая часть социальных учреждений, учреждений лёгкой промышленности, торговых предприятий; аллея памяти, обелиск и вечный огонь.</a:t>
            </a:r>
          </a:p>
          <a:p>
            <a:r>
              <a:rPr lang="ru-RU" sz="3400" dirty="0" smtClean="0"/>
              <a:t> </a:t>
            </a:r>
            <a:r>
              <a:rPr lang="ru-RU" sz="3400" i="1" dirty="0" smtClean="0"/>
              <a:t>специфику </a:t>
            </a:r>
            <a:r>
              <a:rPr lang="ru-RU" sz="3400" i="1" dirty="0" err="1" smtClean="0"/>
              <a:t>демографичеких</a:t>
            </a:r>
            <a:r>
              <a:rPr lang="ru-RU" sz="3400" i="1" dirty="0" smtClean="0"/>
              <a:t> условий,</a:t>
            </a:r>
            <a:r>
              <a:rPr lang="ru-RU" sz="3400" dirty="0" smtClean="0"/>
              <a:t> в которых осуществляется образовательная </a:t>
            </a:r>
            <a:r>
              <a:rPr lang="ru-RU" sz="3400" dirty="0" err="1" smtClean="0"/>
              <a:t>деятельность.В</a:t>
            </a:r>
            <a:r>
              <a:rPr lang="ru-RU" sz="3400" dirty="0" smtClean="0"/>
              <a:t> дошкольных группах основным контингентом являются дети из социально благополучных детей. Рождаемость в микрорайоне имеет процент повышения, поэтому наполняемость групп осуществляется в </a:t>
            </a:r>
            <a:r>
              <a:rPr lang="ru-RU" sz="3400" dirty="0" err="1" smtClean="0"/>
              <a:t>соответсвии</a:t>
            </a:r>
            <a:r>
              <a:rPr lang="ru-RU" sz="3400" dirty="0" smtClean="0"/>
              <a:t> с нормами.</a:t>
            </a:r>
          </a:p>
          <a:p>
            <a:r>
              <a:rPr lang="ru-RU" sz="3400" dirty="0" smtClean="0"/>
              <a:t> </a:t>
            </a:r>
            <a:r>
              <a:rPr lang="ru-RU" sz="3400" i="1" dirty="0" smtClean="0"/>
              <a:t>специфику географических условий</a:t>
            </a:r>
            <a:r>
              <a:rPr lang="ru-RU" sz="3400" dirty="0" smtClean="0"/>
              <a:t>, в которых осуществляется образовательная деятельность. ГДДВ расположены в отдельно стоящем здании от школы в другом микрорайоне. Детский сад близко расположен к городскому парку Набережной реки Волги. Детский сад расположен в зоне активного дорожного движения.</a:t>
            </a:r>
          </a:p>
          <a:p>
            <a:r>
              <a:rPr lang="ru-RU" sz="3400" dirty="0" smtClean="0"/>
              <a:t> </a:t>
            </a:r>
            <a:r>
              <a:rPr lang="ru-RU" sz="3400" i="1" dirty="0" smtClean="0"/>
              <a:t>специфику климатических условий</a:t>
            </a:r>
            <a:r>
              <a:rPr lang="ru-RU" sz="3400" dirty="0" smtClean="0"/>
              <a:t>, в которых осуществляется образовательная деятельность. ГДДВ </a:t>
            </a:r>
            <a:r>
              <a:rPr lang="ru-RU" sz="3400" dirty="0" err="1" smtClean="0"/>
              <a:t>находяся</a:t>
            </a:r>
            <a:r>
              <a:rPr lang="ru-RU" sz="3400" dirty="0" smtClean="0"/>
              <a:t> в Ярославской области, которой характерен умеренно-континентальный климат, то есть чётко выражены четыре времени года (зима, весна, лето. осень). Для этого края характерен ландшафт зоны </a:t>
            </a:r>
            <a:r>
              <a:rPr lang="ru-RU" sz="3400" dirty="0" err="1" smtClean="0"/>
              <a:t>смешаных</a:t>
            </a:r>
            <a:r>
              <a:rPr lang="ru-RU" sz="3400" dirty="0" smtClean="0"/>
              <a:t> лесов, которому присущи специфически видовое разнообразие растительного и животного мира. </a:t>
            </a:r>
          </a:p>
          <a:p>
            <a:r>
              <a:rPr lang="ru-RU" sz="3400" dirty="0" smtClean="0"/>
              <a:t> </a:t>
            </a:r>
            <a:r>
              <a:rPr lang="ru-RU" sz="3400" i="1" dirty="0" smtClean="0"/>
              <a:t>специфику экологических условий</a:t>
            </a:r>
            <a:r>
              <a:rPr lang="ru-RU" sz="3400" dirty="0" smtClean="0"/>
              <a:t>, в которых осуществляется образовательная деятельность. ГДДВ находится в центре города с вредным влиянием завода моторостроителей, поэтому важно </a:t>
            </a:r>
            <a:r>
              <a:rPr lang="ru-RU" sz="3400" dirty="0" err="1" smtClean="0"/>
              <a:t>учитвать</a:t>
            </a:r>
            <a:r>
              <a:rPr lang="ru-RU" sz="3400" dirty="0" smtClean="0"/>
              <a:t> роль использования в работе с детьми </a:t>
            </a:r>
            <a:r>
              <a:rPr lang="ru-RU" sz="3400" dirty="0" err="1" smtClean="0"/>
              <a:t>здоровьесберагаюих</a:t>
            </a:r>
            <a:r>
              <a:rPr lang="ru-RU" sz="3400" dirty="0" smtClean="0"/>
              <a:t> технологий. </a:t>
            </a:r>
          </a:p>
          <a:p>
            <a:r>
              <a:rPr lang="ru-RU" sz="3400" dirty="0" smtClean="0"/>
              <a:t>В данной части Программы учитывается специфика традиций и обычаев родного края,  сложившиеся традиции детского сада и  групп при выстраивании образовательного процесса (календарные праздники, события города).</a:t>
            </a:r>
          </a:p>
          <a:p>
            <a:r>
              <a:rPr lang="ru-RU" sz="3400" dirty="0" smtClean="0"/>
              <a:t>Выбор парциальных образовательных программ и форм организации работы с детьми в наибольшей степени соответствуют потребностям и интересам детей, а также возможностям педагогического коллектива.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209049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Часть </a:t>
            </a:r>
            <a:r>
              <a:rPr lang="ru-RU" sz="3600" dirty="0" err="1" smtClean="0"/>
              <a:t>Прграммы</a:t>
            </a:r>
            <a:r>
              <a:rPr lang="ru-RU" sz="3600" dirty="0" smtClean="0"/>
              <a:t>, формируемая участниками образовательного процесса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Область социально-коммуникативного развития</a:t>
            </a:r>
            <a:r>
              <a:rPr lang="ru-RU" dirty="0" smtClean="0"/>
              <a:t> включает следующие приоритетные направления организации образовательного процесса с детьми: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патриотическое воспитание</a:t>
            </a:r>
            <a:endParaRPr lang="ru-RU" dirty="0" smtClean="0"/>
          </a:p>
          <a:p>
            <a:pPr marL="0" indent="0">
              <a:buNone/>
            </a:pPr>
            <a:r>
              <a:rPr lang="ru-RU" sz="1900" dirty="0" smtClean="0"/>
              <a:t>Воспитание чувства патриотизма у дошкольников осуществляется через активный процесс познания окружающей  и социальной действительности. Принято считать, что путь любви к Отечеству выстраивается в логике «от близкого к родителям (точнее к родному дому), к детскому саду, к улице, городу, до любви к родной стране. ГДДВ СОШ 10 имеют тенденцию не в расширении «территории», а в том, чтобы создать условия для решения задач патриотического воспитания, для формирования у детей чувств и отношений, составляющих в конечном итоге патриотизм: привязанности, верности и ощущения того, что ты свой, ты нужен.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5439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Часть Программы, формируемая участниками образовательного процесса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Область познавательного развития</a:t>
            </a:r>
            <a:r>
              <a:rPr lang="ru-RU" dirty="0" smtClean="0"/>
              <a:t> включает следующие приоритетные направления организации образовательного процесса с детьми:</a:t>
            </a:r>
          </a:p>
          <a:p>
            <a:r>
              <a:rPr lang="ru-RU" b="1" dirty="0" smtClean="0"/>
              <a:t>информатика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Работа за компьютером в современном представлении – это творческая созидательная деятельность, требующая наряду с развитым логическим и системным мышлением способности мыслить изобретательно и продуктивно. Это ориентирует педагогов ГДДВ СОШ 10 к развитию у дошкольников 6-7 лет умения рассуждать строго и логически и одновременно на развитие фантазии и творческого воображения. Программа направлена на решение таких задач, как формирование мотивации учения, развитие речи, выработка умения устанавливать правильные отношения со сверстниками и взрослыми, формирование обще учебных умений и навыков, воспитание интереса к процессу обучения и  и.д.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Часть Программы, формируемая участниками образовательного процесса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Область речевого развития </a:t>
            </a:r>
            <a:r>
              <a:rPr lang="ru-RU" dirty="0" smtClean="0"/>
              <a:t>включает следующие приоритетные направления организации образовательного процесса с детьми:</a:t>
            </a:r>
          </a:p>
          <a:p>
            <a:r>
              <a:rPr lang="ru-RU" b="1" dirty="0" smtClean="0"/>
              <a:t>риторика </a:t>
            </a:r>
            <a:r>
              <a:rPr lang="ru-RU" b="1" dirty="0" smtClean="0"/>
              <a:t>общения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Главная идея Программы – бережное отношение к слову, с которым мы обращаемся к собеседнику: слово не воробей, вылетит – не поймаешь. Педагоги ГДДВ СОШ 10 нацелены на то, чтобы дети комфортно чувствовали себя в любой обстановке, в любой речевой ситуации, чтобы легко вступали с диалог, могли с достоинством и уважением к другому аргументировать свою точку зрения, были внимательными слушателями и доброжелательными собеседниками, чтобы дети владели невербальными средствами общения. Программа позволяет воспитать детей добрыми, умными, интеллигентными, коммуникабельными людьми.</a:t>
            </a:r>
          </a:p>
          <a:p>
            <a:r>
              <a:rPr lang="ru-RU" b="1" dirty="0" smtClean="0"/>
              <a:t>английский </a:t>
            </a:r>
            <a:r>
              <a:rPr lang="ru-RU" b="1" dirty="0" smtClean="0"/>
              <a:t>язык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Данная программа предназначена для обучения детей 5-7 лет и учитывает особенности их психологического и физического развития. Мышление делает качественный скачок: ребенок выходит за пределы статичного бытия и начинает жить в протяженном во времени мире. Это позволяет перейти к поиску закономерностей, лежащих в основе устройства мира. Он начинает интересоваться процессами как упорядоченными системами событий. В связи с этим в обучение необходимо включать элементы закономерностей языкового строя.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Часть Программы, формируемая участниками образовательного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Область художественно-эстетического развития </a:t>
            </a:r>
            <a:r>
              <a:rPr lang="ru-RU" dirty="0" smtClean="0"/>
              <a:t>включает следующие приоритетные направления организации образовательного процесса с детьми: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вокал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Актуальность предлагаемой образовательной программы заключается в художественно-эстетическом развитии дошкольников, приобщении их к классической, народной и эстрадной вокальной музыке, раскрытии в детях разносторонних способностей.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живопись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Цель Программы: продолжать развивать интерес к художественной деятельности. Обогащать сенсорный опыт, развивая органы восприятия, закреплять знания об основных формах предметов и объектов природы. Развивать эстетическое восприятие.</a:t>
            </a:r>
          </a:p>
          <a:p>
            <a:r>
              <a:rPr lang="ru-RU" dirty="0" smtClean="0"/>
              <a:t>- </a:t>
            </a:r>
            <a:r>
              <a:rPr lang="ru-RU" b="1" dirty="0" smtClean="0"/>
              <a:t>рисование песком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Педагогическая целесообразность программы обусловлена тем, что </a:t>
            </a:r>
            <a:r>
              <a:rPr lang="ru-RU" dirty="0" err="1" smtClean="0"/>
              <a:t>sand</a:t>
            </a:r>
            <a:r>
              <a:rPr lang="ru-RU" dirty="0" smtClean="0"/>
              <a:t> </a:t>
            </a:r>
            <a:r>
              <a:rPr lang="ru-RU" dirty="0" err="1" smtClean="0"/>
              <a:t>play</a:t>
            </a:r>
            <a:r>
              <a:rPr lang="ru-RU" dirty="0" smtClean="0"/>
              <a:t> (игры на песке) - одна из форм естественной деятельности ребенка. Именно поэтому мы, взрослые, можем использовать песочницу в развивающих и обучающих занятиях. Строя картины из песка, придумывая различные истории, мы в наиболее органичной для ребенка форме передаем ему наши знания и жизненный опыт, события и законы окружающего мира. Тактильная форма ощущений является наиболее древней для человека.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Часть Программы, формируемая участниками образовательного процесса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Область физического развития </a:t>
            </a:r>
            <a:r>
              <a:rPr lang="ru-RU" dirty="0" smtClean="0"/>
              <a:t>включает следующие приоритетные направления организации образовательного процесса с детьми:</a:t>
            </a:r>
          </a:p>
          <a:p>
            <a:r>
              <a:rPr lang="ru-RU" b="1" dirty="0" smtClean="0"/>
              <a:t>детский </a:t>
            </a:r>
            <a:r>
              <a:rPr lang="ru-RU" b="1" dirty="0" smtClean="0"/>
              <a:t>фитнес с элементами степ-аэробики.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Двигательная деятельность активизирует нравственное развитие личности ребенка. Прежде всего, она способствует формированию таких положительных личностных качеств, как сочувствие, стремление к оказанию помощи, дружеской поддержки, чувство справедливости, честности, порядочности.  Это ярко проявляется на занятиях степ – аэробикой. Выполнение упражнений  ставит ребенка перед необходимостью вступить в контакт со сверстником, оказать помощь в выполнении двигательного задания, найти оптимальные варианты согласований действий.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72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СОДЕРЖАТЕЛЬНЫЙ РАЗДЕЛ</a:t>
            </a:r>
            <a:br>
              <a:rPr lang="ru-RU" sz="3600" dirty="0" smtClean="0"/>
            </a:br>
            <a:r>
              <a:rPr lang="ru-RU" sz="3600" dirty="0" smtClean="0"/>
              <a:t>Обязательная часть Программы</a:t>
            </a:r>
            <a:br>
              <a:rPr lang="ru-RU" sz="3600" dirty="0" smtClean="0"/>
            </a:br>
            <a:r>
              <a:rPr lang="ru-RU" sz="3600" dirty="0" smtClean="0"/>
              <a:t>Социально-коммуникативное развитие</a:t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smtClean="0"/>
              <a:t>Формы реализации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• организация среды для различных видов игр: сюжетно-ролевых, с правилами, подвижных;</a:t>
            </a:r>
          </a:p>
          <a:p>
            <a:r>
              <a:rPr lang="ru-RU" dirty="0" smtClean="0"/>
              <a:t>• вовлечение ребёнка в различные виды деятельности, где могут проявиться индивидуальные способности.</a:t>
            </a:r>
          </a:p>
          <a:p>
            <a:r>
              <a:rPr lang="ru-RU" b="1" dirty="0" smtClean="0"/>
              <a:t>Основные задачи образовательной деятельности</a:t>
            </a:r>
            <a:r>
              <a:rPr lang="ru-RU" dirty="0" smtClean="0"/>
              <a:t> </a:t>
            </a:r>
            <a:r>
              <a:rPr lang="ru-RU" b="1" dirty="0" smtClean="0"/>
              <a:t>по овладению детьми элементарными общепринятыми нормами и правилами поведения в социуме на основе первичных ценностно-моральных представлений о том, «что такое хорошо и что такое плохо»:</a:t>
            </a:r>
          </a:p>
          <a:p>
            <a:r>
              <a:rPr lang="ru-RU" dirty="0" smtClean="0"/>
              <a:t>• формирование гендерной, семейной, гражданской принадлежности, патриотических чувств, чувства принадлежности к мировому сообществу;</a:t>
            </a:r>
          </a:p>
          <a:p>
            <a:r>
              <a:rPr lang="ru-RU" dirty="0" smtClean="0"/>
              <a:t>• развитие игровой деятельности детей;</a:t>
            </a:r>
          </a:p>
          <a:p>
            <a:r>
              <a:rPr lang="ru-RU" dirty="0" smtClean="0"/>
              <a:t>• приобщение к элементарным общепринятым нормам и правилам взаимоотношения со сверстниками и взрослыми (в том числе моральным).</a:t>
            </a:r>
          </a:p>
          <a:p>
            <a:r>
              <a:rPr lang="ru-RU" b="1" dirty="0" smtClean="0"/>
              <a:t>Основные задачи образовательной деятельности по овладению детьми элементарной трудовой деятельностью:</a:t>
            </a:r>
            <a:endParaRPr lang="ru-RU" dirty="0" smtClean="0"/>
          </a:p>
          <a:p>
            <a:r>
              <a:rPr lang="ru-RU" dirty="0" smtClean="0"/>
              <a:t>• развитие трудовой деятельности;</a:t>
            </a:r>
          </a:p>
          <a:p>
            <a:r>
              <a:rPr lang="ru-RU" dirty="0" smtClean="0"/>
              <a:t>• воспитание ценностного отношения к собственному труду, труду других людей и его результатам;</a:t>
            </a:r>
          </a:p>
          <a:p>
            <a:r>
              <a:rPr lang="ru-RU" dirty="0" smtClean="0"/>
              <a:t>• формирование первичных представлений о труде взрослых, его роли в обществе и жизни каждого человека.</a:t>
            </a:r>
          </a:p>
          <a:p>
            <a:r>
              <a:rPr lang="ru-RU" b="1" dirty="0" smtClean="0"/>
              <a:t>Основные задачи образовательной деятельности по формированию у детей основ собственной безопасности и безопасности окружающего мира (в быту, социуме, природе):</a:t>
            </a:r>
            <a:endParaRPr lang="ru-RU" dirty="0" smtClean="0"/>
          </a:p>
          <a:p>
            <a:r>
              <a:rPr lang="ru-RU" dirty="0" smtClean="0"/>
              <a:t>• формирование представлений об опасных для человека и окружающего мира природы ситуациях и способах поведения в них;</a:t>
            </a:r>
          </a:p>
          <a:p>
            <a:r>
              <a:rPr lang="ru-RU" dirty="0" smtClean="0"/>
              <a:t>• приобщение к правилам безопасного для человека и окружающего мира природы поведения;</a:t>
            </a:r>
          </a:p>
          <a:p>
            <a:r>
              <a:rPr lang="ru-RU" dirty="0" smtClean="0"/>
              <a:t>• передача детям знаний о правилах безопасности дорожного движения в качестве пешехода и пассажира транспортного средства;</a:t>
            </a:r>
          </a:p>
          <a:p>
            <a:r>
              <a:rPr lang="ru-RU" dirty="0" smtClean="0"/>
              <a:t>• формирование осторожного и осмотрительного отношения к потенциально опасным для человека и окружающего мира ситуациям.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72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СОДЕРЖАТЕЛЬНЫЙ РАЗДЕЛ</a:t>
            </a:r>
            <a:br>
              <a:rPr lang="ru-RU" sz="3600" dirty="0" smtClean="0"/>
            </a:br>
            <a:r>
              <a:rPr lang="ru-RU" sz="3600" dirty="0" smtClean="0"/>
              <a:t>Обязательная часть Программы</a:t>
            </a:r>
            <a:br>
              <a:rPr lang="ru-RU" sz="3600" dirty="0" smtClean="0"/>
            </a:br>
            <a:r>
              <a:rPr lang="ru-RU" sz="3600" dirty="0" smtClean="0"/>
              <a:t>Познавательное развитие</a:t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Формы реализации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организация разнообразных мобильных центров: воды и песка, продуктивной деятельности, математических игр, моделирования и экспериментирования, уголков природы и книг, мини-музеев;</a:t>
            </a:r>
          </a:p>
          <a:p>
            <a:r>
              <a:rPr lang="ru-RU" dirty="0" smtClean="0"/>
              <a:t>расширение границ образовательного пространства детского сада: целевые прогулки, экскурсии в парк, поездки в театр и т.д.;</a:t>
            </a:r>
          </a:p>
          <a:p>
            <a:r>
              <a:rPr lang="ru-RU" dirty="0" smtClean="0"/>
              <a:t>вовлечение ребёнка в разные виды деятельности, где в большей степени могут проявиться индивидуальные способности.</a:t>
            </a:r>
          </a:p>
          <a:p>
            <a:pPr marL="0" indent="0">
              <a:buNone/>
            </a:pPr>
            <a:r>
              <a:rPr lang="ru-RU" b="1" dirty="0" smtClean="0"/>
              <a:t>Основные задачи образовательной деятельности</a:t>
            </a:r>
            <a:r>
              <a:rPr lang="ru-RU" dirty="0" smtClean="0"/>
              <a:t> по формированию у детей познавательно-исследовательской деятельности:</a:t>
            </a:r>
          </a:p>
          <a:p>
            <a:r>
              <a:rPr lang="ru-RU" dirty="0" smtClean="0"/>
              <a:t>развитие сенсорной культуры;</a:t>
            </a:r>
          </a:p>
          <a:p>
            <a:r>
              <a:rPr lang="ru-RU" dirty="0" smtClean="0"/>
              <a:t>развитие познавательно-исследовательской и продуктивной (конструктивной) деятельности;</a:t>
            </a:r>
          </a:p>
          <a:p>
            <a:r>
              <a:rPr lang="ru-RU" dirty="0" smtClean="0"/>
              <a:t>формирование элементарных математических представлений;</a:t>
            </a:r>
          </a:p>
          <a:p>
            <a:r>
              <a:rPr lang="ru-RU" dirty="0" smtClean="0"/>
              <a:t>формирование целостной картины мира, расширение кругозора детей.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72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СОДЕРЖАТЕЛЬНЫЙ РАЗДЕЛ</a:t>
            </a:r>
            <a:br>
              <a:rPr lang="ru-RU" sz="3600" dirty="0" smtClean="0"/>
            </a:br>
            <a:r>
              <a:rPr lang="ru-RU" sz="3600" dirty="0" smtClean="0"/>
              <a:t>Обязательная часть Программы</a:t>
            </a:r>
            <a:br>
              <a:rPr lang="ru-RU" sz="3600" dirty="0" smtClean="0"/>
            </a:br>
            <a:r>
              <a:rPr lang="ru-RU" sz="3600" dirty="0" smtClean="0"/>
              <a:t>Речевое развитие</a:t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Основные задачи образовательной деятельности</a:t>
            </a:r>
            <a:r>
              <a:rPr lang="ru-RU" dirty="0" smtClean="0"/>
              <a:t> </a:t>
            </a:r>
            <a:r>
              <a:rPr lang="ru-RU" b="1" dirty="0" smtClean="0"/>
              <a:t>по овладению детьми речью как средством общения и культуры:</a:t>
            </a:r>
            <a:endParaRPr lang="ru-RU" dirty="0" smtClean="0"/>
          </a:p>
          <a:p>
            <a:r>
              <a:rPr lang="ru-RU" dirty="0" smtClean="0"/>
              <a:t>развитие свободного общения со взрослыми и детьми;</a:t>
            </a:r>
          </a:p>
          <a:p>
            <a:r>
              <a:rPr lang="ru-RU" dirty="0" smtClean="0"/>
              <a:t>развитие всех компонентов устной речи детей (лексической стороны, грамматического строя речи, произносительной стороны речи; связной речи — диалогической и монологической форм) в различных формах и видах детской деятельности;</a:t>
            </a:r>
          </a:p>
          <a:p>
            <a:r>
              <a:rPr lang="ru-RU" dirty="0" smtClean="0"/>
              <a:t>практическое овладение воспитанниками нормами речи.</a:t>
            </a:r>
          </a:p>
          <a:p>
            <a:pPr marL="0" indent="0">
              <a:buNone/>
            </a:pPr>
            <a:r>
              <a:rPr lang="ru-RU" b="1" dirty="0" smtClean="0"/>
              <a:t>Основные задачи образовательной деятельности по обогащению активного словаря детей в процессе восприятия художественной литературы и фольклора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формирование целостной картины мира, в том числе первичных ценностных представлений;</a:t>
            </a:r>
          </a:p>
          <a:p>
            <a:r>
              <a:rPr lang="ru-RU" dirty="0" smtClean="0"/>
              <a:t>развитие литературной речи;</a:t>
            </a:r>
          </a:p>
          <a:p>
            <a:r>
              <a:rPr lang="ru-RU" dirty="0" smtClean="0"/>
              <a:t>приобщение к словесному искусству, в том числе развитие художественного восприятия и эстетического вкуса.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72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СОДЕРЖАТЕЛЬНЫЙ РАЗДЕЛ</a:t>
            </a:r>
            <a:br>
              <a:rPr lang="ru-RU" sz="3600" dirty="0" smtClean="0"/>
            </a:br>
            <a:r>
              <a:rPr lang="ru-RU" sz="3600" dirty="0" smtClean="0"/>
              <a:t>Обязательная часть Программы</a:t>
            </a:r>
            <a:br>
              <a:rPr lang="ru-RU" sz="3600" dirty="0" smtClean="0"/>
            </a:br>
            <a:r>
              <a:rPr lang="ru-RU" sz="3600" dirty="0" smtClean="0"/>
              <a:t>Художественно-эстетическое развитие</a:t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Основные задачи образовательной деятельности по овладению детьми изобразительной и продуктивной деятельностью</a:t>
            </a:r>
            <a:r>
              <a:rPr lang="ru-RU" dirty="0" smtClean="0"/>
              <a:t>:</a:t>
            </a:r>
          </a:p>
          <a:p>
            <a:r>
              <a:rPr lang="ru-RU" dirty="0" smtClean="0"/>
              <a:t>развитие продуктивной деятельности детей (рисование, лепка, аппликация, художественный труд);</a:t>
            </a:r>
          </a:p>
          <a:p>
            <a:r>
              <a:rPr lang="ru-RU" dirty="0" smtClean="0"/>
              <a:t>развитие детского творчества;</a:t>
            </a:r>
          </a:p>
          <a:p>
            <a:r>
              <a:rPr lang="ru-RU" dirty="0" smtClean="0"/>
              <a:t>приобщение к изобразительному искусству.</a:t>
            </a:r>
          </a:p>
          <a:p>
            <a:pPr marL="0" indent="0">
              <a:buNone/>
            </a:pPr>
            <a:r>
              <a:rPr lang="ru-RU" b="1" dirty="0" smtClean="0"/>
              <a:t>Основные задачи образовательной деятельности по овладению детьми музыкальной деятельностью</a:t>
            </a:r>
            <a:r>
              <a:rPr lang="ru-RU" dirty="0" smtClean="0"/>
              <a:t>:</a:t>
            </a:r>
          </a:p>
          <a:p>
            <a:r>
              <a:rPr lang="ru-RU" dirty="0" smtClean="0"/>
              <a:t>воспитание эмоциональной отзывчивости на музыку через речевое, двигательное, инструментальное выражение;</a:t>
            </a:r>
          </a:p>
          <a:p>
            <a:r>
              <a:rPr lang="ru-RU" dirty="0" smtClean="0"/>
              <a:t>развитие музыкального восприятия;</a:t>
            </a:r>
          </a:p>
          <a:p>
            <a:r>
              <a:rPr lang="ru-RU" dirty="0" smtClean="0"/>
              <a:t>развитие общей и мелкой моторики;</a:t>
            </a:r>
          </a:p>
          <a:p>
            <a:r>
              <a:rPr lang="ru-RU" dirty="0" smtClean="0"/>
              <a:t>формирование коммуникативных умений;</a:t>
            </a:r>
          </a:p>
          <a:p>
            <a:r>
              <a:rPr lang="ru-RU" dirty="0" smtClean="0"/>
              <a:t>воспитание нравственных качеств.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56992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dirty="0" smtClean="0"/>
              <a:t>Целевой раздел</a:t>
            </a:r>
            <a:endParaRPr lang="ru-RU" sz="8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72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СОДЕРЖАТЕЛЬНЫЙ РАЗДЕЛ</a:t>
            </a:r>
            <a:br>
              <a:rPr lang="ru-RU" sz="3600" dirty="0" smtClean="0"/>
            </a:br>
            <a:r>
              <a:rPr lang="ru-RU" sz="3600" dirty="0" smtClean="0"/>
              <a:t>Обязательная часть Программы</a:t>
            </a:r>
            <a:br>
              <a:rPr lang="ru-RU" sz="3600" dirty="0" smtClean="0"/>
            </a:br>
            <a:r>
              <a:rPr lang="ru-RU" sz="3600" dirty="0" smtClean="0"/>
              <a:t>Физическое развитие</a:t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Формы реализации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естественная природная и социокультурная среда (физкультурные занятия, утренние разминки, игровая деятельность, повседневная жизнь детей);</a:t>
            </a:r>
          </a:p>
          <a:p>
            <a:r>
              <a:rPr lang="ru-RU" dirty="0" smtClean="0"/>
              <a:t>занятия в кружках и секциях (футбол, шахматы, степ-аэробика, и др.);</a:t>
            </a:r>
          </a:p>
          <a:p>
            <a:pPr marL="0" indent="0">
              <a:buNone/>
            </a:pPr>
            <a:r>
              <a:rPr lang="ru-RU" b="1" dirty="0" smtClean="0"/>
              <a:t>Основные задачи образовательной деятельности по овладению детьми двигательной деятельностью</a:t>
            </a:r>
            <a:r>
              <a:rPr lang="ru-RU" dirty="0" smtClean="0"/>
              <a:t>:</a:t>
            </a:r>
          </a:p>
          <a:p>
            <a:r>
              <a:rPr lang="ru-RU" dirty="0" smtClean="0"/>
              <a:t>формирование системы знаний о роли физических упражнений для здоровья;</a:t>
            </a:r>
          </a:p>
          <a:p>
            <a:r>
              <a:rPr lang="ru-RU" dirty="0" smtClean="0"/>
              <a:t>развитие физических (кондиционных) качеств и координационных способностей;</a:t>
            </a:r>
          </a:p>
          <a:p>
            <a:r>
              <a:rPr lang="ru-RU" dirty="0" smtClean="0"/>
              <a:t>формирование двигательных умений, накопление и обогащение двигательного опыта детей;</a:t>
            </a:r>
          </a:p>
          <a:p>
            <a:r>
              <a:rPr lang="ru-RU" dirty="0" smtClean="0"/>
              <a:t>формирование у детей интереса и потребности в двигательной активности, физическом совершенствовании.</a:t>
            </a:r>
          </a:p>
          <a:p>
            <a:pPr marL="0" indent="0">
              <a:buNone/>
            </a:pPr>
            <a:r>
              <a:rPr lang="ru-RU" b="1" dirty="0" smtClean="0"/>
              <a:t>Основные задачи образовательной деятельности по овладению детьми элементарными нормами и правилами здорового образа жизни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сохранение и укрепление физического и психического здоровья детей;</a:t>
            </a:r>
          </a:p>
          <a:p>
            <a:r>
              <a:rPr lang="ru-RU" dirty="0" smtClean="0"/>
              <a:t>воспитание культурно-гигиенических навыков;</a:t>
            </a:r>
          </a:p>
          <a:p>
            <a:r>
              <a:rPr lang="ru-RU" dirty="0" smtClean="0"/>
              <a:t>формирование начальных представлений о здоровом образе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СОДЕРЖАТЕЛЬНЫЙ РАЗДЕЛ</a:t>
            </a:r>
            <a:br>
              <a:rPr lang="ru-RU" dirty="0" smtClean="0"/>
            </a:br>
            <a:r>
              <a:rPr lang="ru-RU" dirty="0" smtClean="0"/>
              <a:t>Обязательная часть Программы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СОДЕРЖАНИЕ КОРРЕКЦИОННО-РАЗВИВАЮЩЕЙ РАБОТЫ С ДЕТЬМИ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Основные задачи: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охрана психического и физического здоровья детей;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создание благоприятного для ребенка психологического климата;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организация продуктивного общения детей со взрослыми и со сверстниками;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создание условий, обеспечивающих свободное и эффективное развитие каждого ребёнка;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внедрение достижений современной психологии в практику обучения и воспитания.</a:t>
            </a:r>
          </a:p>
          <a:p>
            <a:pPr marL="0" indent="0">
              <a:buNone/>
            </a:pPr>
            <a:r>
              <a:rPr lang="ru-RU" b="1" dirty="0" smtClean="0"/>
              <a:t>Работа с воспитанниками:</a:t>
            </a:r>
            <a:endParaRPr lang="ru-RU" dirty="0" smtClean="0"/>
          </a:p>
          <a:p>
            <a:pPr marL="0" indent="0">
              <a:buNone/>
            </a:pPr>
            <a:r>
              <a:rPr lang="ru-RU" b="1" u="sng" dirty="0" smtClean="0"/>
              <a:t>Диагностика плановая и по запросу</a:t>
            </a:r>
            <a:endParaRPr lang="ru-RU" dirty="0" smtClean="0"/>
          </a:p>
          <a:p>
            <a:r>
              <a:rPr lang="ru-RU" dirty="0" smtClean="0"/>
              <a:t>интеллектуальная сфера;</a:t>
            </a:r>
          </a:p>
          <a:p>
            <a:r>
              <a:rPr lang="ru-RU" dirty="0" smtClean="0"/>
              <a:t>эмоционально-волевая сфера и </a:t>
            </a:r>
            <a:r>
              <a:rPr lang="ru-RU" dirty="0" err="1" smtClean="0"/>
              <a:t>и</a:t>
            </a:r>
            <a:r>
              <a:rPr lang="ru-RU" dirty="0" smtClean="0"/>
              <a:t> поведение;</a:t>
            </a:r>
          </a:p>
          <a:p>
            <a:r>
              <a:rPr lang="ru-RU" dirty="0" smtClean="0"/>
              <a:t>детско – родительские отношения в семье;</a:t>
            </a:r>
          </a:p>
          <a:p>
            <a:r>
              <a:rPr lang="ru-RU" dirty="0" smtClean="0"/>
              <a:t>готовность к школьному обучению;</a:t>
            </a:r>
          </a:p>
          <a:p>
            <a:r>
              <a:rPr lang="ru-RU" dirty="0" smtClean="0"/>
              <a:t>межличностные отношения в детской коллективе.</a:t>
            </a:r>
          </a:p>
          <a:p>
            <a:r>
              <a:rPr lang="ru-RU" dirty="0" smtClean="0"/>
              <a:t>тестирование;</a:t>
            </a:r>
          </a:p>
          <a:p>
            <a:r>
              <a:rPr lang="ru-RU" dirty="0" smtClean="0"/>
              <a:t>наблюдения;</a:t>
            </a:r>
          </a:p>
          <a:p>
            <a:r>
              <a:rPr lang="ru-RU" dirty="0" smtClean="0"/>
              <a:t>беседы со специалистами, воспитателями;</a:t>
            </a:r>
          </a:p>
          <a:p>
            <a:r>
              <a:rPr lang="ru-RU" dirty="0" smtClean="0"/>
              <a:t>изучение взаимодействия в детском обществе;</a:t>
            </a:r>
          </a:p>
          <a:p>
            <a:r>
              <a:rPr lang="ru-RU" dirty="0" smtClean="0"/>
              <a:t>беседы с родителями;</a:t>
            </a:r>
          </a:p>
          <a:p>
            <a:r>
              <a:rPr lang="ru-RU" dirty="0" smtClean="0"/>
              <a:t>индивидуальная коррекционная работа.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СОДЕРЖАТЕЛЬНЫЙ РАЗДЕЛ</a:t>
            </a:r>
            <a:br>
              <a:rPr lang="ru-RU" dirty="0" smtClean="0"/>
            </a:br>
            <a:r>
              <a:rPr lang="ru-RU" dirty="0" smtClean="0"/>
              <a:t>Обязательная часть Программы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СПОСОБЫ И НАПРАВЛЕНИЯ ПОДДЕРЖКИ ДЕТСКОЙ ИНИЦИАТИВЫ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Требования к развитию и поддержке игровой деятельности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избегать представления об игре как регламентируемом процессе «коллективной проработки знаний»;</a:t>
            </a:r>
          </a:p>
          <a:p>
            <a:r>
              <a:rPr lang="ru-RU" dirty="0" smtClean="0"/>
              <a:t>не подчинять игру строго дидактическим задачам;</a:t>
            </a:r>
          </a:p>
          <a:p>
            <a:r>
              <a:rPr lang="ru-RU" dirty="0" smtClean="0"/>
              <a:t>содействовать «проживанию» ребёнком той или иной ситуации с позиции разных социальных ролей;</a:t>
            </a:r>
          </a:p>
          <a:p>
            <a:r>
              <a:rPr lang="ru-RU" dirty="0" smtClean="0"/>
              <a:t>предоставлять выбор игрового оборудования;</a:t>
            </a:r>
          </a:p>
          <a:p>
            <a:r>
              <a:rPr lang="ru-RU" dirty="0" smtClean="0"/>
              <a:t>способствовать отражению событий в игре;</a:t>
            </a:r>
          </a:p>
          <a:p>
            <a:r>
              <a:rPr lang="ru-RU" dirty="0" smtClean="0"/>
              <a:t>изучать и переносить семейный опыт различных видов игр (подвижных, настольных и др.) в группу;</a:t>
            </a:r>
          </a:p>
          <a:p>
            <a:r>
              <a:rPr lang="ru-RU" dirty="0" smtClean="0"/>
              <a:t>поддерживать и поощрять инициативу детей в организации игр;</a:t>
            </a:r>
          </a:p>
          <a:p>
            <a:r>
              <a:rPr lang="ru-RU" dirty="0" smtClean="0"/>
              <a:t>руководить игрой на основе предложенной детьми или выбранной роли.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СОДЕРЖАТЕЛЬНЫЙ РАЗДЕЛ</a:t>
            </a:r>
            <a:br>
              <a:rPr lang="ru-RU" dirty="0" smtClean="0"/>
            </a:br>
            <a:r>
              <a:rPr lang="ru-RU" dirty="0" smtClean="0"/>
              <a:t>Обязательная часть Программы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ОСОБЕННОСТИ ВЗАИМОДЕЙСТВИЯ ПЕДАГОГИЧЕСКОГО КОЛЛЕКТИВА С СЕМЬЯМИ ВОСПИТАННИКОВ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 </a:t>
            </a:r>
            <a:r>
              <a:rPr lang="ru-RU" b="1" dirty="0" smtClean="0"/>
              <a:t>Основные направления и формы взаимодействия с семьёй</a:t>
            </a:r>
            <a:endParaRPr lang="ru-RU" dirty="0" smtClean="0"/>
          </a:p>
          <a:p>
            <a:r>
              <a:rPr lang="ru-RU" u="sng" dirty="0" smtClean="0"/>
              <a:t>Знакомство с семьёй: </a:t>
            </a:r>
            <a:r>
              <a:rPr lang="ru-RU" dirty="0" smtClean="0"/>
              <a:t>Встречи-знакомства. Посещение семьи. Анкетирование родителей (законных представителей), бабушек, дедушек</a:t>
            </a:r>
          </a:p>
          <a:p>
            <a:r>
              <a:rPr lang="ru-RU" u="sng" dirty="0" smtClean="0"/>
              <a:t>Информирование родителей (законных представителей) о ходе образовательного процесса: </a:t>
            </a:r>
            <a:r>
              <a:rPr lang="ru-RU" dirty="0" smtClean="0"/>
              <a:t> Информационные листы о задачах занимательной деятельности за день (чему научились, с чем познакомились, что узнали). Оформление стендов. Организация выставок детского творчества. Создание памяток. </a:t>
            </a:r>
            <a:r>
              <a:rPr lang="ru-RU" dirty="0" err="1" smtClean="0"/>
              <a:t>Интернет-журналы</a:t>
            </a:r>
            <a:r>
              <a:rPr lang="ru-RU" dirty="0" smtClean="0"/>
              <a:t>. Переписка по электронной почте. Дни открытых дверей. Консультации (индивидуальные, групповые).</a:t>
            </a:r>
          </a:p>
          <a:p>
            <a:r>
              <a:rPr lang="ru-RU" dirty="0" smtClean="0"/>
              <a:t>Родительские собрания. Реклама книг, статей из газет, журналов или сайтов по проблемам семейного воспитания (выставляется на 3—5 дней)</a:t>
            </a:r>
          </a:p>
          <a:p>
            <a:r>
              <a:rPr lang="ru-RU" u="sng" dirty="0" smtClean="0"/>
              <a:t>Педагогическое просвещение родителей:  </a:t>
            </a:r>
            <a:r>
              <a:rPr lang="ru-RU" dirty="0" smtClean="0"/>
              <a:t>Организация «школы для родителей» (лекции, семинары, семинары-практикумы). Вечера вопросов и ответов. Заседания «круглого стола». Мастер-классы. Тренинги. Ролевое проигрывание. Родительские конференции. Университет педагогических знаний. Родительские чтения. Родительские вечера. Родительские ринги. Издательская деятельность. Создание библиотеки, </a:t>
            </a:r>
            <a:r>
              <a:rPr lang="ru-RU" dirty="0" err="1" smtClean="0"/>
              <a:t>медиатеки</a:t>
            </a:r>
            <a:r>
              <a:rPr lang="ru-RU" dirty="0" smtClean="0"/>
              <a:t>.</a:t>
            </a:r>
          </a:p>
          <a:p>
            <a:r>
              <a:rPr lang="ru-RU" u="sng" dirty="0" smtClean="0"/>
              <a:t>Совместная деятельность:</a:t>
            </a:r>
            <a:r>
              <a:rPr lang="ru-RU" dirty="0" smtClean="0"/>
              <a:t> Организация вечеров музыки и поэзии, гостиных, праздников.</a:t>
            </a:r>
          </a:p>
          <a:p>
            <a:r>
              <a:rPr lang="ru-RU" dirty="0" smtClean="0"/>
              <a:t>Конкурсы. Концерты семейного воскресного абонемента. Маршруты выходного дня (туристические прогулки/походы, театр, музей, библиотека). Семейные объединения (клуб, студия, секция). Участие в исследовательской и проектной деятельности.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СОДЕРЖАТЕЛЬНЫЙ РАЗДЕЛ</a:t>
            </a:r>
            <a:br>
              <a:rPr lang="ru-RU" sz="2700" dirty="0"/>
            </a:br>
            <a:r>
              <a:rPr lang="ru-RU" sz="2700" b="1" dirty="0"/>
              <a:t>ЧАСТЬ ПРОГРАММЫ, ФОРМИРУЕМАЯ УЧАСТНИКАМИ ОБРАЗОВАТЕЛЬНОГО ПРОЦЕССА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812462"/>
              </p:ext>
            </p:extLst>
          </p:nvPr>
        </p:nvGraphicFramePr>
        <p:xfrm>
          <a:off x="460640" y="2708920"/>
          <a:ext cx="8229600" cy="3312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290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п\п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Перечень коррекционных мероприятий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Содержание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Планирование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Взаимодействующие специалисты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542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Артикуляционная гимнастика в группе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Комплексы упражнений игрового характера для артикуляционных мышц, проговаривание  звуков, пропевание звуков.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Ежедневно в разных видах деятельности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Воспитатели, музыкальный руководитель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90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Пальчиковая гимнастика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Игровые упражнения для развития мелкой моторики руки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жедневно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Воспитатели, музыкальный руководитель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7544" y="1643412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Коррекционные мероприятия для детей с логопедическими нарушениями (общее недоразвитие речи)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44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СОДЕРЖАТЕЛЬНЫЙ РАЗДЕЛ</a:t>
            </a:r>
            <a:br>
              <a:rPr lang="ru-RU" sz="2700" dirty="0" smtClean="0"/>
            </a:br>
            <a:r>
              <a:rPr lang="ru-RU" sz="2700" b="1" dirty="0" smtClean="0"/>
              <a:t>ЧАСТЬ ПРОГРАММЫ, ФОРМИРУЕМАЯ УЧАСТНИКАМИ ОБРАЗОВАТЕЛЬНОГО ПРОЦЕССА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690094"/>
              </p:ext>
            </p:extLst>
          </p:nvPr>
        </p:nvGraphicFramePr>
        <p:xfrm>
          <a:off x="323528" y="3212976"/>
          <a:ext cx="8229600" cy="1472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п\п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Перечень коррекционных мероприятий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Содержание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Планирование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Взаимодействующие специалисты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Индивидуальная помощь психолога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Беседы, игры, диалоги, тренинги, диагностические мероприятия.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 плану психолога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Психолог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9552" y="2204864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Коррекционные </a:t>
            </a:r>
            <a:r>
              <a:rPr lang="ru-RU" b="1" dirty="0"/>
              <a:t>мероприятия для детей с задержкой психического развития (ЗПР)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44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СОДЕРЖАТЕЛЬНЫЙ РАЗДЕЛ</a:t>
            </a:r>
            <a:br>
              <a:rPr lang="ru-RU" sz="2700" dirty="0" smtClean="0"/>
            </a:br>
            <a:r>
              <a:rPr lang="ru-RU" sz="2700" b="1" dirty="0" smtClean="0"/>
              <a:t>ЧАСТЬ ПРОГРАММЫ, ФОРМИРУЕМАЯ УЧАСТНИКАМИ ОБРАЗОВАТЕЛЬНОГО ПРОЦЕССА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276872"/>
          <a:ext cx="8229600" cy="4416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п\п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Перечень коррекционных мероприятий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Содержание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Планирование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Взаимодействующие специалисты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Общеоздоровительная гимнастика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Упражнения общеукрепляющего характера, выполняемые в режиме умеренной нагрузки (ходьба, бег, прыжки, ОРУ, лазание, метание и т.д.)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Ежедневно утренняя гимнастика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Воспитатели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Дыхательная гимнастика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Игровые упражнения для развития дыхания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ежедневно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Воспитатели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Закаливающие процедуры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Босохождение, лёгкая одежда, проветривание помещений, поддерживание оптимального температурного режима и т.д.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Ежедневно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Воспитатели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9552" y="1556792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Коррекционные мероприятия для соматически ослабленных детей (часто болеющие дети – ЧБД)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ОРГАНИЗАЦИОННЫЙ РАЗДЕЛ</a:t>
            </a:r>
            <a:br>
              <a:rPr lang="ru-RU" dirty="0" smtClean="0"/>
            </a:br>
            <a:r>
              <a:rPr lang="ru-RU" dirty="0" smtClean="0"/>
              <a:t>Обязательная часть Программы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64807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Обеспеченность методическими материалами и средствами обучения и воспитания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349634"/>
              </p:ext>
            </p:extLst>
          </p:nvPr>
        </p:nvGraphicFramePr>
        <p:xfrm>
          <a:off x="323528" y="2276872"/>
          <a:ext cx="8604447" cy="3715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5"/>
                <a:gridCol w="1944217"/>
                <a:gridCol w="3708974"/>
                <a:gridCol w="2087161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Образовательная область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Раздел образовательной области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Название пособия, программы, технологии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Авторы, год издания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Социально-коммуникативное развитие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Овладение коммуникативной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деятельностью и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элементарными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общепринятыми нормами и правилами поведения в социуме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Программа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социально-личностного развития дошкольников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«Познаю себя»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Тетради на печатной основе «Это –Я!» ( с 4 до 7 лет)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Теория и методика ознакомления дошкольников с социальной действительностью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Программа (учебная) «Здравствуй мир!» с 2 до 7 лет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Тетради на печатной основе для дошкольников ч.1 – ч.4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М.В.Корепанова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С.А.Козлова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А.А.Вахрушев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Овладение элементарной трудовой деятельностью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Нравственно-трудовое воспитание в детском саду. Для работы с детьми 3–7 лет. Пособие для педагогов дошкольных учреждений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Л.В.Куцакова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Формирование основ собственной безопасности и безопасности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окружающего мира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Основы безопасности жизнедеятельности детей дошкольного возраста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Пособие для воспитателей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Т.И. Данилова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ОРГАНИЗАЦИОННЫЙ РАЗДЕЛ</a:t>
            </a:r>
            <a:br>
              <a:rPr lang="ru-RU" dirty="0" smtClean="0"/>
            </a:br>
            <a:r>
              <a:rPr lang="ru-RU" dirty="0" smtClean="0"/>
              <a:t>Обязательная часть Программы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64807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Обеспеченность методическими материалами и средствами обучения и воспитания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610188"/>
              </p:ext>
            </p:extLst>
          </p:nvPr>
        </p:nvGraphicFramePr>
        <p:xfrm>
          <a:off x="323528" y="2276872"/>
          <a:ext cx="8604447" cy="2944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5"/>
                <a:gridCol w="1440160"/>
                <a:gridCol w="4213031"/>
                <a:gridCol w="2087161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Образовательная область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Раздел образовательной области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Название пособия, программы, технологии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Авторы, год издания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/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Речевое </a:t>
                      </a:r>
                      <a:r>
                        <a:rPr lang="ru-RU" sz="1200" dirty="0"/>
                        <a:t>развитие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Овладение речью как средством общения и культуры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По дороге к азбуке 1 - 4 части</a:t>
                      </a:r>
                      <a:endParaRPr lang="ru-RU" sz="11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Учебные тетради к ч. 1-4</a:t>
                      </a:r>
                      <a:endParaRPr lang="ru-RU" sz="11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Развитие речи детей в первой младшей группе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Р.Н.Бунеев</a:t>
                      </a:r>
                      <a:endParaRPr lang="ru-RU" sz="1100"/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Е.В.Бунеева</a:t>
                      </a:r>
                      <a:endParaRPr lang="ru-RU" sz="1100"/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/>
                        <a:t>В.В.Гербова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Обогащение активного словаря в процессе восприятия художественной литературы и фольклора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Развитие речи детей при ознакомлении с художественной литературой</a:t>
                      </a:r>
                      <a:endParaRPr lang="ru-RU" sz="11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Пособие для воспитателя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/>
                        <a:t>О.С. Ушакова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ОРГАНИЗАЦИОННЫЙ РАЗДЕЛ</a:t>
            </a:r>
            <a:br>
              <a:rPr lang="ru-RU" dirty="0" smtClean="0"/>
            </a:br>
            <a:r>
              <a:rPr lang="ru-RU" dirty="0" smtClean="0"/>
              <a:t>Обязательная часть Программы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64807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Обеспеченность методическими материалами и средствами обучения и воспитания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36543"/>
              </p:ext>
            </p:extLst>
          </p:nvPr>
        </p:nvGraphicFramePr>
        <p:xfrm>
          <a:off x="323528" y="2276872"/>
          <a:ext cx="8604447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800200"/>
                <a:gridCol w="3276926"/>
                <a:gridCol w="2087161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Образовательная область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Раздел образовательной области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Название пособия, программы, технологии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Авторы, год издания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Художественно-эстетическое развитие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Развитие детей в процессе овладения изобразительной деятельностью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Программа художественного воспитания, обучения и развития детей 2-7 лет «Цветные ладошки»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И.А. Лыкова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Развитие детей в процессе овладения музыкальной деятельностью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Программа музыкального воспитания детей дошкольного возраста "Ладушки"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И.М.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Каплунова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И. А. Новоскольцева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Пояснительная записка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Программа включает в себя совокупность образовательных областей, которые обеспечивают разностороннее развитие детей с учётом их возрастных и индивидуальных особенностей по основным направлениям развития (далее — образовательные области) — социально-коммуникативному, познавательному, речевому, художественно-эстетическому и физическому.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ОРГАНИЗАЦИОННЫЙ РАЗДЕЛ</a:t>
            </a:r>
            <a:br>
              <a:rPr lang="ru-RU" dirty="0" smtClean="0"/>
            </a:br>
            <a:r>
              <a:rPr lang="ru-RU" dirty="0" smtClean="0"/>
              <a:t>Обязательная часть Программы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64807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Обеспеченность методическими материалами и средствами обучения и воспитания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956619"/>
              </p:ext>
            </p:extLst>
          </p:nvPr>
        </p:nvGraphicFramePr>
        <p:xfrm>
          <a:off x="323528" y="2276872"/>
          <a:ext cx="8604447" cy="2313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728192"/>
                <a:gridCol w="3780982"/>
                <a:gridCol w="2087161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Образовательная область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Раздел образовательной области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Название пособия, программы, технологии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Авторы, год издания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Физическое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развитие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Овладение двигательной деятельностью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Теория и методика физического воспитания. детей дошкольного возраста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Пособие по физическому воспитанию «Физкультурные занятия в детском саду»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Д.В.Хухлаева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Л.И.Пензулаева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Овладение элементарными нормами и правилами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здорового образа жизни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Конспекты комплексных занятий в детском саду (от 3 до 7 лет).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«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Валеология»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Н.О.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Сизова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48072"/>
          </a:xfrm>
        </p:spPr>
        <p:txBody>
          <a:bodyPr>
            <a:normAutofit fontScale="40000" lnSpcReduction="20000"/>
          </a:bodyPr>
          <a:lstStyle/>
          <a:p>
            <a:r>
              <a:rPr lang="ru-RU" b="1" dirty="0" smtClean="0"/>
              <a:t>Характеристика жизнедеятельности детей в группах</a:t>
            </a:r>
            <a:endParaRPr lang="ru-RU" dirty="0" smtClean="0"/>
          </a:p>
          <a:p>
            <a:r>
              <a:rPr lang="ru-RU" b="1" dirty="0" smtClean="0"/>
              <a:t>Группы </a:t>
            </a:r>
            <a:r>
              <a:rPr lang="ru-RU" b="1" dirty="0" err="1" smtClean="0"/>
              <a:t>общеразвивающей</a:t>
            </a:r>
            <a:r>
              <a:rPr lang="ru-RU" b="1" dirty="0" smtClean="0"/>
              <a:t> направленности</a:t>
            </a:r>
            <a:endParaRPr lang="ru-RU" dirty="0" smtClean="0"/>
          </a:p>
          <a:p>
            <a:r>
              <a:rPr lang="ru-RU" dirty="0" smtClean="0"/>
              <a:t>В соответствие с требованиями </a:t>
            </a:r>
            <a:r>
              <a:rPr lang="ru-RU" dirty="0" err="1" smtClean="0"/>
              <a:t>СанПиН</a:t>
            </a:r>
            <a:r>
              <a:rPr lang="ru-RU" dirty="0" smtClean="0"/>
              <a:t> примерный режим дня скорректирован с  учётом климата (тёплого и холодного периода).</a:t>
            </a:r>
          </a:p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926390"/>
              </p:ext>
            </p:extLst>
          </p:nvPr>
        </p:nvGraphicFramePr>
        <p:xfrm>
          <a:off x="323528" y="1340768"/>
          <a:ext cx="8496945" cy="4896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5482"/>
                <a:gridCol w="974447"/>
                <a:gridCol w="1629826"/>
                <a:gridCol w="1222226"/>
                <a:gridCol w="1141167"/>
                <a:gridCol w="1103797"/>
              </a:tblGrid>
              <a:tr h="302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Возрастные группы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 младшая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 младшая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Средняя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Старшая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Подготовительная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278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Приём детей на участке, самостоятельные игры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 группе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7.00-7.30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7.00-7.35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7.00-7.45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7.00-7.50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7.00-8.00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39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Приход в группу, самостоятельная деятельность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7.30-7.55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7.35-7.55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7.45-8.00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7.50-8.10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8.00-8.20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39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Утренняя гимнастика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7.55-8.00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7.50-8.00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8.00-8.10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8.10-8.20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8.20-8.30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39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Подготовка к завтраку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8.00-8.10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8.00-8.10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8.10-8.20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8.20-8.30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8.30-8.35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39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Завтрак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8.10-8.45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8.10-8.50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8.20-8.50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8.30-8.50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8.35-8.55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278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Подготовка к непосредственно образовательной деятельности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8.45-9.00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8.50-9.00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8.50-9.00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8.50-9.00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8.55-9.00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696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Непосредственно образовательная деятельность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 подг. 9.00-9.10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 подг. 9.20-9.30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1 занятие    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9.00-9.15 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9.15-9.25 перемена 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2 занятие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9.25 -9.50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 занятие   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9.00-9.20 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9.20-9.30 перемена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 занятие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9.30-9.50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 занятие 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9.00 -9.25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9.25-9.35 перемена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 занятие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9.35-9.55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 занятие 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9.00 -9.30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9.30-9.40 перемена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 занятие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9.40-10.10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39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Свободные игры детей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9.30-9.45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39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Подготовка ко второму завтраку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9.45-9.50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9.50-9.55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9.50-9.55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9.55-10.00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10.10-10.15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39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Второй завтрак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9.50-10.00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9.55-10.05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9.55-10.05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10.00-10.10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10.15-10.20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278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Образовательная деятельность, совместная с педагогом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10.10-10.40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 занятие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10.20-10.50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39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Подготовка к прогулке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10.00-10.20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10.05-10.25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10.05-10.25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10.40-10.55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10.50-11.00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39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Прогулка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10.20-11.00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10.25-11.10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10.25-11.40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10.55-11.55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11.00-12.15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39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Возвращение с прогулки, подготовка к обеду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11.00-11.20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11.10-11.30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11.40-12.00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11.55-12.10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12.15-12.25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392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Обед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11.20-11.50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11.30-12.00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12.00-12.20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12.10-12.35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12.25-12.45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39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Подготовка ко сну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11.50-12.00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12.00-12.10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12.20-12.30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12.35-12.45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12.45-12.55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39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Дневной сон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12.00-15.00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12.10-15.00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12.30-15.00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12.45-15.00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13.00-15.00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39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Подъём, оздоровительная гимнастика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15.00-15.15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15.00-15.10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15.00-15.10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15.00-15.10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15.00-15.10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278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Непосредственно образовательная деятельность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 подг. 15-15-15.25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 подг. 15.25-15.35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39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Самостоятельные игры детей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15.10-15.35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15.10-15.35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15.10-15.35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15.10-15.40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39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Подготовка к полднику, уплотнённый полдник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15.35-16.10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15.35-15.55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15.35-15.55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15.35-15.50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15.40-16.00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39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Самостоятельные игры детей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15.55-16.30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15.55-16.30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15.50-16.35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16.00-16.40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39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Подготовка к прогулке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16.10-16.45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16.30-16.45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16.30-16.50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16.35-16.50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16.40-16.50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39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Прогулка и уход детей домой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16.45-19.00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16.45-19.00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16.50-19.00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16.50-19.00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16.50-19.00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  <a:tr h="139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Объём прогулки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3ч 30 мин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 ч 40 мин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 ч 15 мин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4ч 20 мин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4 ч 35 мин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11" marR="60111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38430" y="908720"/>
            <a:ext cx="78488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Календарный план образовательной деятельности на </a:t>
            </a:r>
            <a:r>
              <a:rPr lang="ru-RU" sz="1200" b="1" dirty="0" smtClean="0"/>
              <a:t>2020-21 </a:t>
            </a:r>
            <a:r>
              <a:rPr lang="ru-RU" sz="1200" b="1" dirty="0"/>
              <a:t>учебный год (холодный период)</a:t>
            </a:r>
            <a:endParaRPr lang="ru-RU" sz="12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48072"/>
          </a:xfrm>
        </p:spPr>
        <p:txBody>
          <a:bodyPr>
            <a:normAutofit/>
          </a:bodyPr>
          <a:lstStyle/>
          <a:p>
            <a:r>
              <a:rPr lang="ru-RU" b="1" dirty="0"/>
              <a:t>СИСТЕМА РАБОТЫ С ОДАРЁННЫМИ ДЕТЬМИ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414745"/>
              </p:ext>
            </p:extLst>
          </p:nvPr>
        </p:nvGraphicFramePr>
        <p:xfrm>
          <a:off x="251520" y="764704"/>
          <a:ext cx="8424936" cy="6099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3744416"/>
                <a:gridCol w="1440160"/>
                <a:gridCol w="2232248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Образовательная область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Цель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Предполагаемый результат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Познавательное развитие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Пропаганда экологических, математических знаний и развитие у дошкольников интереса к природе, математике, интеллектуально-логическим явлениям, создание необходимых условий для выявления одарённых детей.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Индивидуальная работа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Кружковая работа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Итоговые занятия, викторины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Экологическая интеллектуальная олимпиады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Речевое развитие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коммуниктивно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-речевых навыков, удовлетворение потребности детей в самовыражении;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содействие сотрудничеству детей и взрослых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Индивидуальная работы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Кружкова работа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Итоговые чтения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Декламация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стихов и прозы (качественно высокий уровень)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Навыки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чтения текстов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Художественно-эстетическое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формирование эстетического отношения к окружающему миру;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развитие художественного восприятия, образных представлений, воображения и фантазии;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удовлетворение потребности детей в самовыражении;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содействие сотрудничеству детей и взрослых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Индивидуальная работа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Кружковая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Итоговые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занятия,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праздники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Концертные вокальные и танцевальные номера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Конкурсы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рисунков и поделок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Участие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творческих олимпиадах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Театральные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постановки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Физическое развитие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приобщение к здоровому  образу жизни, формирование потребности в двигательной активности,  развитие физических качеств дошкольников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Индивидуальная работа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Кружковая работа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Итоговые спартакиады, соревнования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Участие в эстафетах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Спортивных играх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Спартакиадах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363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Цель Программы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• расширение возможностей развития личностного потенциала и способностей каждого ребёнка дошкольного возраста.</a:t>
            </a:r>
          </a:p>
          <a:p>
            <a:r>
              <a:rPr lang="ru-RU" b="1" i="1" dirty="0" smtClean="0"/>
              <a:t>Программа направлена на реализацию следующих задач: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 обеспечение условий здорового образа жизни и безопасности ребёнка;</a:t>
            </a:r>
          </a:p>
          <a:p>
            <a:pPr>
              <a:buNone/>
            </a:pPr>
            <a:r>
              <a:rPr lang="ru-RU" dirty="0" smtClean="0"/>
              <a:t>• приобщение детей через соответствующие их индивидуально-возрастным особенностям виды деятельности к социокультурным нормам, традициям семьи, общества государства;</a:t>
            </a:r>
          </a:p>
          <a:p>
            <a:pPr>
              <a:buNone/>
            </a:pPr>
            <a:r>
              <a:rPr lang="ru-RU" dirty="0" smtClean="0"/>
              <a:t>• развитие интереса и мотивации детей к познанию мира и творчеству;</a:t>
            </a:r>
          </a:p>
          <a:p>
            <a:pPr>
              <a:buNone/>
            </a:pPr>
            <a:r>
              <a:rPr lang="ru-RU" dirty="0" smtClean="0"/>
              <a:t>• реализация вариативных образовательных программ;</a:t>
            </a:r>
          </a:p>
          <a:p>
            <a:pPr>
              <a:buNone/>
            </a:pPr>
            <a:r>
              <a:rPr lang="ru-RU" dirty="0" smtClean="0"/>
              <a:t>• соблюдение прав ребёнка, родителей и других участников образовательного процесса.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47437" y="1124744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ОБЯЗАТЕЛЬНАЯ ЧАСТЬ ПРОГРАММЫ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Программе заложены основополагающие принципы, цели и задачи образования, дающие возможность для творческого использования педагогами различных педагогических технологий, игр. Во всех ситуациях взаимодействия с ребёнком воспитатель — проводник общечеловеческого и собственного опыта, гуманистического отношения к людям, социокультурных норм. Ему предоставлено право выбора тех или иных способов решения педагогических задач и создания условий для воспитания и развития детей.</a:t>
            </a:r>
          </a:p>
          <a:p>
            <a:r>
              <a:rPr lang="ru-RU" dirty="0" smtClean="0"/>
              <a:t>Программа предназначена для реализации в форме общественного  дошкольного образования.</a:t>
            </a:r>
          </a:p>
          <a:p>
            <a:r>
              <a:rPr lang="ru-RU" dirty="0" smtClean="0"/>
              <a:t>Содержание программы рассчитано на детей от 1,5 до 7 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Приоритетные направления </a:t>
            </a:r>
            <a:r>
              <a:rPr lang="ru-RU" sz="4000" b="1" dirty="0" smtClean="0"/>
              <a:t>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 </a:t>
            </a:r>
            <a:r>
              <a:rPr lang="ru-RU" dirty="0" smtClean="0"/>
              <a:t>Программа </a:t>
            </a:r>
            <a:r>
              <a:rPr lang="ru-RU" dirty="0" smtClean="0"/>
              <a:t>в соответствии с требованиями ФГОС ДО (раздел II. Требования к структуре образовательной программы дошкольного образования и её объёму, п. 2.6) решает задачи развития детей в пяти образовательных областях: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социально-коммуникативного развития;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познавательного развития;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речевого развития;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художественно-эстетического развития;</a:t>
            </a:r>
          </a:p>
          <a:p>
            <a:r>
              <a:rPr lang="ru-RU" dirty="0"/>
              <a:t> </a:t>
            </a:r>
            <a:r>
              <a:rPr lang="ru-RU" dirty="0" smtClean="0"/>
              <a:t>физического </a:t>
            </a:r>
            <a:r>
              <a:rPr lang="ru-RU" dirty="0" smtClean="0"/>
              <a:t>развития.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Область социально-коммуникативного развития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200" dirty="0" smtClean="0"/>
              <a:t>включает следующие приоритетные направления организации жизнедеятельности детей: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овладение </a:t>
            </a:r>
            <a:r>
              <a:rPr lang="ru-RU" dirty="0" smtClean="0"/>
              <a:t>коммуникативной деятельностью и элементарным общепринятыми нормами и правилами поведения в социуме, а именно:</a:t>
            </a:r>
          </a:p>
          <a:p>
            <a:r>
              <a:rPr lang="ru-RU" dirty="0" smtClean="0"/>
              <a:t>усвоение </a:t>
            </a:r>
            <a:r>
              <a:rPr lang="ru-RU" dirty="0" smtClean="0"/>
              <a:t>норм и ценностей, принятых в обществе, включая моральные и нравственные ценности; развитие общения и взаимодействия ребёнка со взрослыми и сверстниками; становление самостоятельности, целенаправленности и саморегуляции собственных</a:t>
            </a:r>
          </a:p>
          <a:p>
            <a:r>
              <a:rPr lang="ru-RU" dirty="0" smtClean="0"/>
              <a:t>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</a:t>
            </a:r>
          </a:p>
          <a:p>
            <a:r>
              <a:rPr lang="ru-RU" dirty="0" smtClean="0"/>
              <a:t>овладение </a:t>
            </a:r>
            <a:r>
              <a:rPr lang="ru-RU" dirty="0" smtClean="0"/>
              <a:t>элементарной трудовой деятельностью, в том числе формирование позитивных установок к различным видам труда и  творчества;</a:t>
            </a:r>
          </a:p>
          <a:p>
            <a:r>
              <a:rPr lang="ru-RU" dirty="0" smtClean="0"/>
              <a:t>овладение </a:t>
            </a:r>
            <a:r>
              <a:rPr lang="ru-RU" dirty="0" smtClean="0"/>
              <a:t>основами собственной безопасности и безопасности окружающего мира.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Область познавательного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развития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dirty="0" smtClean="0"/>
              <a:t>включает </a:t>
            </a:r>
            <a:r>
              <a:rPr lang="ru-RU" sz="2200" dirty="0" smtClean="0"/>
              <a:t>следующие приоритетные направления </a:t>
            </a:r>
            <a:r>
              <a:rPr lang="ru-RU" sz="2200" dirty="0" smtClean="0"/>
              <a:t>организации </a:t>
            </a:r>
            <a:r>
              <a:rPr lang="ru-RU" sz="2200" dirty="0" smtClean="0"/>
              <a:t>жизнедеятельности детей: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овладение </a:t>
            </a:r>
            <a:r>
              <a:rPr lang="ru-RU" dirty="0" smtClean="0"/>
              <a:t>познавательно-исследовательской деятельностью, формирование познавательных действий, становление сознания;</a:t>
            </a:r>
          </a:p>
          <a:p>
            <a:r>
              <a:rPr lang="ru-RU" dirty="0" smtClean="0"/>
              <a:t>развитие </a:t>
            </a:r>
            <a:r>
              <a:rPr lang="ru-RU" dirty="0" smtClean="0"/>
              <a:t>интересов детей, любознательности и познавательной мотивации;</a:t>
            </a:r>
          </a:p>
          <a:p>
            <a:r>
              <a:rPr lang="ru-RU" dirty="0" smtClean="0"/>
              <a:t>развитие </a:t>
            </a:r>
            <a:r>
              <a:rPr lang="ru-RU" dirty="0" smtClean="0"/>
              <a:t>воображения и творческой активности;</a:t>
            </a:r>
          </a:p>
          <a:p>
            <a:r>
              <a:rPr lang="ru-RU" dirty="0" smtClean="0"/>
              <a:t>формирование </a:t>
            </a:r>
            <a:r>
              <a:rPr lang="ru-RU" dirty="0" smtClean="0"/>
              <a:t>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её природы, многообразии стран и народов мира.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4809</Words>
  <Application>Microsoft Office PowerPoint</Application>
  <PresentationFormat>Экран (4:3)</PresentationFormat>
  <Paragraphs>594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Поток</vt:lpstr>
      <vt:lpstr>ОБРАЗОВАТЕЛЬНАЯ ПРОГРАММА ДОШКОЛЬНОГО ОБРАЗОВАНИЯ ГДДВ СОШ 10</vt:lpstr>
      <vt:lpstr>Презентация PowerPoint</vt:lpstr>
      <vt:lpstr>Целевой раздел</vt:lpstr>
      <vt:lpstr>Пояснительная записка</vt:lpstr>
      <vt:lpstr>Презентация PowerPoint</vt:lpstr>
      <vt:lpstr>Презентация PowerPoint</vt:lpstr>
      <vt:lpstr>   Приоритетные направления деятельности</vt:lpstr>
      <vt:lpstr>Область социально-коммуникативного развития включает следующие приоритетные направления организации жизнедеятельности детей: </vt:lpstr>
      <vt:lpstr>Область познавательного развития включает следующие приоритетные направления организации жизнедеятельности детей: </vt:lpstr>
      <vt:lpstr>Область речевого развития включает следующие приоритетные направления организации жизнедеятельности детей: </vt:lpstr>
      <vt:lpstr>Область художественно-эстетического развития включает следующие приоритетные направления организации жизнедеятельности детей: </vt:lpstr>
      <vt:lpstr>Область физического развития включает следующие приоритетные направления организации жизнедеятельности детей: </vt:lpstr>
      <vt:lpstr>ОСОБЕННОСТИ РАЗВИТИЯ ДЕТЕЙ РАННЕГО И ДОШКОЛЬНОГО ВОЗРАСТА </vt:lpstr>
      <vt:lpstr>ОСОБЕННОСТИ РАЗВИТИЯ ДЕТЕЙ РАННЕГО И ДОШКОЛЬНОГО ВОЗРАСТА </vt:lpstr>
      <vt:lpstr>ОСОБЕННОСТИ РАЗВИТИЯ ДЕТЕЙ РАННЕГО И ДОШКОЛЬНОГО ВОЗРАСТА </vt:lpstr>
      <vt:lpstr>ОСОБЕННОСТИ РАЗВИТИЯ ДЕТЕЙ РАННЕГО И ДОШКОЛЬНОГО ВОЗРАСТА </vt:lpstr>
      <vt:lpstr>ОСОБЕННОСТИ РАЗВИТИЯ ДЕТЕЙ РАННЕГО И ДОШКОЛЬНОГО ВОЗРАСТА </vt:lpstr>
      <vt:lpstr>ПЛАНИРУЕМЫЕ РЕЗУЛЬТАТЫ ОСВОЕНИЯ ПРОГРАММЫ В ВИДЕ ЦЕЛЕВЫХ ОРИЕНТИРОВ ДОШКОЛЬНОГО ОБРАЗОВАНИЯ: ПОКАЗАТЕЛИ РАЗВИТИЯ ДЕТЕЙ В СООТВЕТСТВИИ С ВОЗРАСТОМ </vt:lpstr>
      <vt:lpstr>ПЛАНИРУЕМЫЕ РЕЗУЛЬТАТЫ ОСВОЕНИЯ ПРОГРАММЫ В ВИДЕ ЦЕЛЕВЫХ ОРИЕНТИРОВ ДОШКОЛЬНОГО ОБРАЗОВАНИЯ: ПОКАЗАТЕЛИ РАЗВИТИЯ ДЕТЕЙ В СООТВЕТСТВИИ С ВОЗРАСТОМ </vt:lpstr>
      <vt:lpstr>  Часть Программы, формируемая участниками образовательного процесса</vt:lpstr>
      <vt:lpstr>Часть Прграммы, формируемая участниками образовательного процесса</vt:lpstr>
      <vt:lpstr>Часть Программы, формируемая участниками образовательного процесса</vt:lpstr>
      <vt:lpstr>Часть Программы, формируемая участниками образовательного процесса</vt:lpstr>
      <vt:lpstr>Часть Программы, формируемая участниками образовательного процесса</vt:lpstr>
      <vt:lpstr>Часть Программы, формируемая участниками образовательного процесса</vt:lpstr>
      <vt:lpstr>СОДЕРЖАТЕЛЬНЫЙ РАЗДЕЛ Обязательная часть Программы Социально-коммуникативное развитие  </vt:lpstr>
      <vt:lpstr>СОДЕРЖАТЕЛЬНЫЙ РАЗДЕЛ Обязательная часть Программы Познавательное развитие  </vt:lpstr>
      <vt:lpstr>СОДЕРЖАТЕЛЬНЫЙ РАЗДЕЛ Обязательная часть Программы Речевое развитие  </vt:lpstr>
      <vt:lpstr>СОДЕРЖАТЕЛЬНЫЙ РАЗДЕЛ Обязательная часть Программы Художественно-эстетическое развитие  </vt:lpstr>
      <vt:lpstr>СОДЕРЖАТЕЛЬНЫЙ РАЗДЕЛ Обязательная часть Программы Физическое развитие  </vt:lpstr>
      <vt:lpstr>СОДЕРЖАТЕЛЬНЫЙ РАЗДЕЛ Обязательная часть Программы </vt:lpstr>
      <vt:lpstr>СОДЕРЖАТЕЛЬНЫЙ РАЗДЕЛ Обязательная часть Программы </vt:lpstr>
      <vt:lpstr>СОДЕРЖАТЕЛЬНЫЙ РАЗДЕЛ Обязательная часть Программы </vt:lpstr>
      <vt:lpstr>СОДЕРЖАТЕЛЬНЫЙ РАЗДЕЛ ЧАСТЬ ПРОГРАММЫ, ФОРМИРУЕМАЯ УЧАСТНИКАМИ ОБРАЗОВАТЕЛЬНОГО ПРОЦЕССА </vt:lpstr>
      <vt:lpstr>СОДЕРЖАТЕЛЬНЫЙ РАЗДЕЛ ЧАСТЬ ПРОГРАММЫ, ФОРМИРУЕМАЯ УЧАСТНИКАМИ ОБРАЗОВАТЕЛЬНОГО ПРОЦЕССА  </vt:lpstr>
      <vt:lpstr>СОДЕРЖАТЕЛЬНЫЙ РАЗДЕЛ ЧАСТЬ ПРОГРАММЫ, ФОРМИРУЕМАЯ УЧАСТНИКАМИ ОБРАЗОВАТЕЛЬНОГО ПРОЦЕССА  </vt:lpstr>
      <vt:lpstr>ОРГАНИЗАЦИОННЫЙ РАЗДЕЛ Обязательная часть Программы </vt:lpstr>
      <vt:lpstr>ОРГАНИЗАЦИОННЫЙ РАЗДЕЛ Обязательная часть Программы </vt:lpstr>
      <vt:lpstr>ОРГАНИЗАЦИОННЫЙ РАЗДЕЛ Обязательная часть Программы </vt:lpstr>
      <vt:lpstr>ОРГАНИЗАЦИОННЫЙ РАЗДЕЛ Обязательная часть Программы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 ГДДВ СОШ 10</dc:title>
  <dc:creator>1</dc:creator>
  <cp:lastModifiedBy>1</cp:lastModifiedBy>
  <cp:revision>21</cp:revision>
  <dcterms:created xsi:type="dcterms:W3CDTF">2014-08-07T11:20:04Z</dcterms:created>
  <dcterms:modified xsi:type="dcterms:W3CDTF">2021-04-05T08:35:27Z</dcterms:modified>
</cp:coreProperties>
</file>